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705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14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149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1E5155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1311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2923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468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248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697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50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772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142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18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808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29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790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018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67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D38460C-ADC2-418D-85DE-1EE7F45883ED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10/14/2015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0E292-013E-4125-990C-32BBFD018714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0512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1" y="84769"/>
            <a:ext cx="1143673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Review, 10.12 (Monday)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5699" y="944644"/>
            <a:ext cx="11278136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Please write the statement and use the word bank on the board to fill in the correct answer. Thanks. Weekly Warm-ups will be turned in on Thursday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5699" y="1742964"/>
            <a:ext cx="1119585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+mj-lt"/>
              <a:buAutoNum type="arabicPeriod"/>
            </a:pPr>
            <a:r>
              <a:rPr lang="en-US" sz="3000" dirty="0">
                <a:solidFill>
                  <a:prstClr val="white"/>
                </a:solidFill>
                <a:latin typeface="Comic Sans MS" panose="030F0702030302020204" pitchFamily="66" charset="0"/>
              </a:rPr>
              <a:t> Market situation in which there are numerous buyers and sellers, and no single buyer or seller can affect price - ________</a:t>
            </a:r>
          </a:p>
          <a:p>
            <a:pPr>
              <a:buFont typeface="+mj-lt"/>
              <a:buAutoNum type="arabicPeriod"/>
            </a:pPr>
            <a:r>
              <a:rPr lang="en-US" sz="3000" dirty="0">
                <a:solidFill>
                  <a:prstClr val="white"/>
                </a:solidFill>
                <a:latin typeface="Comic Sans MS" panose="030F0702030302020204" pitchFamily="66" charset="0"/>
              </a:rPr>
              <a:t> A legal maximum price that may be charged for a particular good or service - ___________</a:t>
            </a:r>
          </a:p>
          <a:p>
            <a:pPr>
              <a:buFont typeface="+mj-lt"/>
              <a:buAutoNum type="arabicPeriod"/>
            </a:pPr>
            <a:r>
              <a:rPr lang="en-US" sz="3000" dirty="0">
                <a:solidFill>
                  <a:prstClr val="white"/>
                </a:solidFill>
                <a:latin typeface="Comic Sans MS" panose="030F0702030302020204" pitchFamily="66" charset="0"/>
              </a:rPr>
              <a:t> The amount of a good or service that a supplier (producer) is willing and able to supply (sell) at a specified price - _________</a:t>
            </a:r>
          </a:p>
          <a:p>
            <a:pPr>
              <a:buFont typeface="+mj-lt"/>
              <a:buAutoNum type="arabicPeriod"/>
            </a:pPr>
            <a:r>
              <a:rPr lang="en-US" sz="3000" dirty="0">
                <a:solidFill>
                  <a:prstClr val="white"/>
                </a:solidFill>
                <a:latin typeface="Comic Sans MS" panose="030F0702030302020204" pitchFamily="66" charset="0"/>
              </a:rPr>
              <a:t> A good or service whose consumption rises when income increases and falls when income decreases - ____________</a:t>
            </a:r>
          </a:p>
        </p:txBody>
      </p:sp>
    </p:spTree>
    <p:extLst>
      <p:ext uri="{BB962C8B-B14F-4D97-AF65-F5344CB8AC3E}">
        <p14:creationId xmlns:p14="http://schemas.microsoft.com/office/powerpoint/2010/main" val="369214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Spiral Back Review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7712" y="1341718"/>
            <a:ext cx="8946541" cy="4195481"/>
          </a:xfrm>
        </p:spPr>
        <p:txBody>
          <a:bodyPr>
            <a:normAutofit/>
          </a:bodyPr>
          <a:lstStyle/>
          <a:p>
            <a:r>
              <a:rPr lang="en-US" sz="3200" dirty="0"/>
              <a:t>Normal Goods</a:t>
            </a:r>
          </a:p>
          <a:p>
            <a:r>
              <a:rPr lang="en-US" sz="3200" dirty="0" smtClean="0"/>
              <a:t>Perfect </a:t>
            </a:r>
            <a:r>
              <a:rPr lang="en-US" sz="3200" dirty="0"/>
              <a:t>(Pure) Competition</a:t>
            </a:r>
          </a:p>
          <a:p>
            <a:r>
              <a:rPr lang="en-US" sz="3200" dirty="0" smtClean="0"/>
              <a:t>Price </a:t>
            </a:r>
            <a:r>
              <a:rPr lang="en-US" sz="3200" dirty="0"/>
              <a:t>Ceiling</a:t>
            </a:r>
          </a:p>
          <a:p>
            <a:r>
              <a:rPr lang="en-US" sz="3200" dirty="0" smtClean="0"/>
              <a:t>Quantity </a:t>
            </a:r>
            <a:r>
              <a:rPr lang="en-US" sz="3200" dirty="0"/>
              <a:t>Supplied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9871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1" y="84769"/>
            <a:ext cx="1143673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Review, 10.13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699" y="944644"/>
            <a:ext cx="11278136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u="sng" dirty="0" smtClean="0">
                <a:solidFill>
                  <a:prstClr val="black"/>
                </a:solidFill>
                <a:latin typeface="Tw Cen MT" panose="020B0602020104020603"/>
              </a:rPr>
              <a:t>Please write the statement and use the word bank on the board to fill in the correct answer. Thanks. Weekly Warm-ups will be turned in on Thursday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5699" y="1742964"/>
            <a:ext cx="1119585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+mj-lt"/>
              <a:buAutoNum type="arabicPeriod"/>
            </a:pPr>
            <a:r>
              <a:rPr lang="en-US" sz="3200" dirty="0" smtClean="0"/>
              <a:t> Two </a:t>
            </a:r>
            <a:r>
              <a:rPr lang="en-US" sz="3200" dirty="0"/>
              <a:t>goods that are bought and used </a:t>
            </a:r>
            <a:r>
              <a:rPr lang="en-US" sz="3200" dirty="0" smtClean="0"/>
              <a:t>together - __________</a:t>
            </a:r>
          </a:p>
          <a:p>
            <a:pPr>
              <a:buFont typeface="+mj-lt"/>
              <a:buAutoNum type="arabicPeriod"/>
            </a:pPr>
            <a:r>
              <a:rPr lang="en-US" sz="3200" dirty="0" smtClean="0"/>
              <a:t> A </a:t>
            </a:r>
            <a:r>
              <a:rPr lang="en-US" sz="3200" dirty="0"/>
              <a:t>measure of the way quantity supplied reacts to a change in </a:t>
            </a:r>
            <a:r>
              <a:rPr lang="en-US" sz="3200" dirty="0" smtClean="0"/>
              <a:t>price - ___________</a:t>
            </a:r>
            <a:endParaRPr lang="en-US" sz="3200" dirty="0"/>
          </a:p>
          <a:p>
            <a:pPr>
              <a:buFont typeface="+mj-lt"/>
              <a:buAutoNum type="arabicPeriod"/>
            </a:pPr>
            <a:r>
              <a:rPr lang="en-US" sz="3200" dirty="0" smtClean="0"/>
              <a:t> Quantity </a:t>
            </a:r>
            <a:r>
              <a:rPr lang="en-US" sz="3200" dirty="0"/>
              <a:t>supplied is greater than quantity demanded, also known as excess </a:t>
            </a:r>
            <a:r>
              <a:rPr lang="en-US" sz="3200" dirty="0" smtClean="0"/>
              <a:t>supply - ____________</a:t>
            </a:r>
            <a:endParaRPr lang="en-US" sz="3200" dirty="0"/>
          </a:p>
          <a:p>
            <a:pPr>
              <a:buFont typeface="+mj-lt"/>
              <a:buAutoNum type="arabicPeriod"/>
            </a:pPr>
            <a:r>
              <a:rPr lang="en-US" sz="3200" dirty="0" smtClean="0"/>
              <a:t> A </a:t>
            </a:r>
            <a:r>
              <a:rPr lang="en-US" sz="3200" dirty="0"/>
              <a:t>market structure in which many companies sell products that are similar but not </a:t>
            </a:r>
            <a:r>
              <a:rPr lang="en-US" sz="3200" dirty="0" smtClean="0"/>
              <a:t>identical - __________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7766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Spiral Back Review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7712" y="1341718"/>
            <a:ext cx="8946541" cy="419548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3200" dirty="0"/>
              <a:t>Monopolistic competition</a:t>
            </a:r>
          </a:p>
          <a:p>
            <a:pPr>
              <a:buFont typeface="+mj-lt"/>
              <a:buAutoNum type="arabicPeriod"/>
            </a:pPr>
            <a:r>
              <a:rPr lang="en-US" sz="3200" dirty="0" smtClean="0"/>
              <a:t>Complements</a:t>
            </a:r>
            <a:endParaRPr lang="en-US" sz="3200" dirty="0"/>
          </a:p>
          <a:p>
            <a:pPr>
              <a:buFont typeface="+mj-lt"/>
              <a:buAutoNum type="arabicPeriod"/>
            </a:pPr>
            <a:r>
              <a:rPr lang="en-US" sz="3200" dirty="0" smtClean="0"/>
              <a:t>Surplus</a:t>
            </a:r>
            <a:endParaRPr lang="en-US" sz="3200" dirty="0"/>
          </a:p>
          <a:p>
            <a:pPr>
              <a:buFont typeface="+mj-lt"/>
              <a:buAutoNum type="arabicPeriod"/>
            </a:pPr>
            <a:r>
              <a:rPr lang="en-US" sz="3200" dirty="0"/>
              <a:t>Elasticity of supply</a:t>
            </a:r>
          </a:p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8022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1" y="84769"/>
            <a:ext cx="1143673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Review, 10.14 </a:t>
            </a:r>
            <a:r>
              <a:rPr lang="en-US" sz="4400" b="1" spc="5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(Wednesday)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699" y="944644"/>
            <a:ext cx="11278136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u="sng" dirty="0" smtClean="0">
                <a:solidFill>
                  <a:prstClr val="black"/>
                </a:solidFill>
                <a:latin typeface="Tw Cen MT" panose="020B0602020104020603"/>
              </a:rPr>
              <a:t>Please write the statement and use the word bank on the board to fill in the correct answer. Thanks. Weekly Warm-ups will be turned in on Thursday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5699" y="1742964"/>
            <a:ext cx="1119585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+mj-lt"/>
              <a:buAutoNum type="arabicPeriod"/>
            </a:pPr>
            <a:r>
              <a:rPr lang="en-US" sz="3200" dirty="0" smtClean="0"/>
              <a:t> </a:t>
            </a:r>
            <a:r>
              <a:rPr lang="en-US" sz="3200" dirty="0"/>
              <a:t>A market structure in which a large number of firms produce the same product </a:t>
            </a:r>
            <a:r>
              <a:rPr lang="en-US" sz="3200" dirty="0" smtClean="0"/>
              <a:t>- _________</a:t>
            </a:r>
          </a:p>
          <a:p>
            <a:pPr>
              <a:buFont typeface="+mj-lt"/>
              <a:buAutoNum type="arabicPeriod"/>
            </a:pPr>
            <a:r>
              <a:rPr lang="en-US" sz="3200" dirty="0"/>
              <a:t> </a:t>
            </a:r>
            <a:r>
              <a:rPr lang="en-US" sz="3200" dirty="0" smtClean="0"/>
              <a:t>Market </a:t>
            </a:r>
            <a:r>
              <a:rPr lang="en-US" sz="3200" dirty="0"/>
              <a:t>structure in which a few large firms dominate a market	</a:t>
            </a:r>
            <a:r>
              <a:rPr lang="en-US" sz="3200" dirty="0" smtClean="0"/>
              <a:t>- _________________</a:t>
            </a:r>
            <a:endParaRPr lang="en-US" sz="3200" dirty="0" smtClean="0"/>
          </a:p>
          <a:p>
            <a:pPr>
              <a:buFont typeface="+mj-lt"/>
              <a:buAutoNum type="arabicPeriod"/>
            </a:pPr>
            <a:r>
              <a:rPr lang="en-US" sz="3200" dirty="0"/>
              <a:t>When consumers react to an increase in a good's price by consuming less of that good and more of other </a:t>
            </a:r>
            <a:r>
              <a:rPr lang="en-US" sz="3200" dirty="0" smtClean="0"/>
              <a:t>goods - ______________</a:t>
            </a:r>
            <a:endParaRPr lang="en-US" sz="3200" dirty="0"/>
          </a:p>
          <a:p>
            <a:pPr>
              <a:buFont typeface="+mj-lt"/>
              <a:buAutoNum type="arabicPeriod"/>
            </a:pPr>
            <a:r>
              <a:rPr lang="en-US" sz="3200" dirty="0"/>
              <a:t>Tendency of suppliers to offer more of a good at a higher </a:t>
            </a:r>
            <a:r>
              <a:rPr lang="en-US" sz="3200" dirty="0" smtClean="0"/>
              <a:t>price - ______________</a:t>
            </a:r>
            <a:endParaRPr lang="en-US" sz="3200" dirty="0"/>
          </a:p>
          <a:p>
            <a:pPr>
              <a:buFont typeface="+mj-lt"/>
              <a:buAutoNum type="arabicPeriod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82359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Spiral Back Review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7712" y="1341718"/>
            <a:ext cx="8946541" cy="419548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/>
              <a:t>Perfect </a:t>
            </a:r>
            <a:r>
              <a:rPr lang="en-US" sz="3200" dirty="0" smtClean="0"/>
              <a:t>competition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Oligopoly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Substitution Effect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/>
              <a:t>Law of Supply</a:t>
            </a:r>
          </a:p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96787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323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Century Gothic</vt:lpstr>
      <vt:lpstr>Comic Sans MS</vt:lpstr>
      <vt:lpstr>Tw Cen MT</vt:lpstr>
      <vt:lpstr>Wingdings</vt:lpstr>
      <vt:lpstr>Wingdings 3</vt:lpstr>
      <vt:lpstr>Ion</vt:lpstr>
      <vt:lpstr>PowerPoint Presentation</vt:lpstr>
      <vt:lpstr>Spiral Back Review Terms</vt:lpstr>
      <vt:lpstr>PowerPoint Presentation</vt:lpstr>
      <vt:lpstr>Spiral Back Review Terms</vt:lpstr>
      <vt:lpstr>PowerPoint Presentation</vt:lpstr>
      <vt:lpstr>Spiral Back Review Terms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3</cp:revision>
  <dcterms:created xsi:type="dcterms:W3CDTF">2015-10-12T23:16:37Z</dcterms:created>
  <dcterms:modified xsi:type="dcterms:W3CDTF">2015-10-14T11:36:49Z</dcterms:modified>
</cp:coreProperties>
</file>